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824" r:id="rId8"/>
  </p:sldMasterIdLst>
  <p:notesMasterIdLst>
    <p:notesMasterId r:id="rId28"/>
  </p:notesMasterIdLst>
  <p:sldIdLst>
    <p:sldId id="2076138262" r:id="rId9"/>
    <p:sldId id="2123258732" r:id="rId10"/>
    <p:sldId id="2076138467" r:id="rId11"/>
    <p:sldId id="2076138279" r:id="rId12"/>
    <p:sldId id="2142532389" r:id="rId13"/>
    <p:sldId id="2142532390" r:id="rId14"/>
    <p:sldId id="2142532391" r:id="rId15"/>
    <p:sldId id="2142532392" r:id="rId16"/>
    <p:sldId id="2142532393" r:id="rId17"/>
    <p:sldId id="2142532437" r:id="rId18"/>
    <p:sldId id="2142532426" r:id="rId19"/>
    <p:sldId id="2076138339" r:id="rId20"/>
    <p:sldId id="2142532440" r:id="rId21"/>
    <p:sldId id="2142532427" r:id="rId22"/>
    <p:sldId id="2076138493" r:id="rId23"/>
    <p:sldId id="2142532412" r:id="rId24"/>
    <p:sldId id="2142532439" r:id="rId25"/>
    <p:sldId id="2142532431" r:id="rId26"/>
    <p:sldId id="20761384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6A63-444A-374D-8A4C-E2CC3FD3A332}" v="2" dt="2023-06-30T09:11:22.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51" autoAdjust="0"/>
    <p:restoredTop sz="86479" autoAdjust="0"/>
  </p:normalViewPr>
  <p:slideViewPr>
    <p:cSldViewPr snapToGrid="0">
      <p:cViewPr varScale="1">
        <p:scale>
          <a:sx n="83" d="100"/>
          <a:sy n="83" d="100"/>
        </p:scale>
        <p:origin x="48"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076"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 Szabo" userId="4167c70d-145f-4af4-9c27-5aaefe9afa25" providerId="ADAL" clId="{57F36A63-444A-374D-8A4C-E2CC3FD3A332}"/>
    <pc:docChg chg="undo custSel delSld modSld">
      <pc:chgData name="Tomas Szabo" userId="4167c70d-145f-4af4-9c27-5aaefe9afa25" providerId="ADAL" clId="{57F36A63-444A-374D-8A4C-E2CC3FD3A332}" dt="2023-06-28T12:03:08.707" v="200" actId="2696"/>
      <pc:docMkLst>
        <pc:docMk/>
      </pc:docMkLst>
      <pc:sldChg chg="modSp del mod">
        <pc:chgData name="Tomas Szabo" userId="4167c70d-145f-4af4-9c27-5aaefe9afa25" providerId="ADAL" clId="{57F36A63-444A-374D-8A4C-E2CC3FD3A332}" dt="2023-06-28T12:03:08.707" v="199" actId="2696"/>
        <pc:sldMkLst>
          <pc:docMk/>
          <pc:sldMk cId="2573390004" sldId="2142532429"/>
        </pc:sldMkLst>
        <pc:spChg chg="mod">
          <ac:chgData name="Tomas Szabo" userId="4167c70d-145f-4af4-9c27-5aaefe9afa25" providerId="ADAL" clId="{57F36A63-444A-374D-8A4C-E2CC3FD3A332}" dt="2023-06-20T14:27:04.986" v="197" actId="13926"/>
          <ac:spMkLst>
            <pc:docMk/>
            <pc:sldMk cId="2573390004" sldId="2142532429"/>
            <ac:spMk id="3" creationId="{DBDB8844-79D1-DB45-8BA1-17D5E24DE4A6}"/>
          </ac:spMkLst>
        </pc:spChg>
      </pc:sldChg>
      <pc:sldChg chg="modSp del mod">
        <pc:chgData name="Tomas Szabo" userId="4167c70d-145f-4af4-9c27-5aaefe9afa25" providerId="ADAL" clId="{57F36A63-444A-374D-8A4C-E2CC3FD3A332}" dt="2023-06-28T12:03:08.705" v="198" actId="2696"/>
        <pc:sldMkLst>
          <pc:docMk/>
          <pc:sldMk cId="3406184351" sldId="2142532430"/>
        </pc:sldMkLst>
        <pc:spChg chg="mod">
          <ac:chgData name="Tomas Szabo" userId="4167c70d-145f-4af4-9c27-5aaefe9afa25" providerId="ADAL" clId="{57F36A63-444A-374D-8A4C-E2CC3FD3A332}" dt="2023-06-20T13:19:18.752" v="64" actId="20577"/>
          <ac:spMkLst>
            <pc:docMk/>
            <pc:sldMk cId="3406184351" sldId="2142532430"/>
            <ac:spMk id="2" creationId="{8F75FC18-B471-2244-A0BD-3D0FF2D40506}"/>
          </ac:spMkLst>
        </pc:spChg>
        <pc:spChg chg="mod">
          <ac:chgData name="Tomas Szabo" userId="4167c70d-145f-4af4-9c27-5aaefe9afa25" providerId="ADAL" clId="{57F36A63-444A-374D-8A4C-E2CC3FD3A332}" dt="2023-06-20T13:21:03.744" v="131" actId="20577"/>
          <ac:spMkLst>
            <pc:docMk/>
            <pc:sldMk cId="3406184351" sldId="2142532430"/>
            <ac:spMk id="3" creationId="{DBDB8844-79D1-DB45-8BA1-17D5E24DE4A6}"/>
          </ac:spMkLst>
        </pc:spChg>
      </pc:sldChg>
      <pc:sldChg chg="modSp del mod">
        <pc:chgData name="Tomas Szabo" userId="4167c70d-145f-4af4-9c27-5aaefe9afa25" providerId="ADAL" clId="{57F36A63-444A-374D-8A4C-E2CC3FD3A332}" dt="2023-06-28T12:03:08.707" v="200" actId="2696"/>
        <pc:sldMkLst>
          <pc:docMk/>
          <pc:sldMk cId="2467943281" sldId="2142532438"/>
        </pc:sldMkLst>
        <pc:spChg chg="mod">
          <ac:chgData name="Tomas Szabo" userId="4167c70d-145f-4af4-9c27-5aaefe9afa25" providerId="ADAL" clId="{57F36A63-444A-374D-8A4C-E2CC3FD3A332}" dt="2023-06-20T13:18:37.648" v="13" actId="20577"/>
          <ac:spMkLst>
            <pc:docMk/>
            <pc:sldMk cId="2467943281" sldId="2142532438"/>
            <ac:spMk id="2" creationId="{5947E540-D664-2248-A353-E17150691F3D}"/>
          </ac:spMkLst>
        </pc:spChg>
        <pc:spChg chg="mod">
          <ac:chgData name="Tomas Szabo" userId="4167c70d-145f-4af4-9c27-5aaefe9afa25" providerId="ADAL" clId="{57F36A63-444A-374D-8A4C-E2CC3FD3A332}" dt="2023-06-20T13:22:35.766" v="186" actId="20577"/>
          <ac:spMkLst>
            <pc:docMk/>
            <pc:sldMk cId="2467943281" sldId="2142532438"/>
            <ac:spMk id="4" creationId="{C3D9F1C3-1A6A-0043-B6F0-28422B39AD04}"/>
          </ac:spMkLst>
        </pc:spChg>
      </pc:sldChg>
    </pc:docChg>
  </pc:docChgLst>
  <pc:docChgLst>
    <pc:chgData name="Tomas Szabo" userId="4167c70d-145f-4af4-9c27-5aaefe9afa25" providerId="ADAL" clId="{DF30405D-FE48-8144-90B3-A3CBF298CE40}"/>
    <pc:docChg chg="modSld">
      <pc:chgData name="Tomas Szabo" userId="4167c70d-145f-4af4-9c27-5aaefe9afa25" providerId="ADAL" clId="{DF30405D-FE48-8144-90B3-A3CBF298CE40}" dt="2023-06-30T09:10:56.997" v="0" actId="20577"/>
      <pc:docMkLst>
        <pc:docMk/>
      </pc:docMkLst>
      <pc:sldChg chg="modSp mod">
        <pc:chgData name="Tomas Szabo" userId="4167c70d-145f-4af4-9c27-5aaefe9afa25" providerId="ADAL" clId="{DF30405D-FE48-8144-90B3-A3CBF298CE40}" dt="2023-06-30T09:10:56.997" v="0" actId="20577"/>
        <pc:sldMkLst>
          <pc:docMk/>
          <pc:sldMk cId="1341384026" sldId="2076138339"/>
        </pc:sldMkLst>
        <pc:spChg chg="mod">
          <ac:chgData name="Tomas Szabo" userId="4167c70d-145f-4af4-9c27-5aaefe9afa25" providerId="ADAL" clId="{DF30405D-FE48-8144-90B3-A3CBF298CE40}" dt="2023-06-30T09:10:56.997" v="0" actId="20577"/>
          <ac:spMkLst>
            <pc:docMk/>
            <pc:sldMk cId="1341384026" sldId="2076138339"/>
            <ac:spMk id="2" creationId="{8F75FC18-B471-2244-A0BD-3D0FF2D405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4/19/2024 12:41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4/19/2024 12:41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Key point</a:t>
            </a:r>
            <a:r>
              <a:rPr lang="en-US" sz="1200" b="0" i="0" u="none" strike="noStrike" kern="1200" dirty="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Segoe "/>
                <a:ea typeface="+mn-ea"/>
                <a:cs typeface="+mn-cs"/>
              </a:rPr>
              <a:t>&lt;Talking Points&gt;</a:t>
            </a:r>
          </a:p>
          <a:p>
            <a:endParaRPr lang="en-US" sz="1200" dirty="0">
              <a:latin typeface="Segoe"/>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Transition</a:t>
            </a:r>
            <a:r>
              <a:rPr lang="en-US" sz="1200" b="0" i="0" u="none" strike="noStrike" kern="1200" dirty="0">
                <a:solidFill>
                  <a:schemeClr val="tx1"/>
                </a:solidFill>
                <a:effectLst/>
                <a:latin typeface="Segoe "/>
                <a:ea typeface="+mn-ea"/>
                <a:cs typeface="+mn-cs"/>
              </a:rPr>
              <a:t>&gt;: Now you have some idea about the foundational principles, we will walk through some </a:t>
            </a:r>
            <a:r>
              <a:rPr lang="en-US" b="1" dirty="0">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dirty="0">
              <a:solidFill>
                <a:schemeClr val="tx1"/>
              </a:solidFill>
              <a:effectLst/>
              <a:latin typeface="Segoe "/>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4/19/2024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4/19/2024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4/19/2024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5.xml"/><Relationship Id="rId4" Type="http://schemas.openxmlformats.org/officeDocument/2006/relationships/image" Target="../media/image24.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456110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9078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83174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89114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6166408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199517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000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941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17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4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326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0416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39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301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96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8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29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979847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1258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59856267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501468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89518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368905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65191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08757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47389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98301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80662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03093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38608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755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1315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8589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653224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79597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57717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038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048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86149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91202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88687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75224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12604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29920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311687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776049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892621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67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7352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79630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304338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32326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8517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28165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91154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06391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6762666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007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3461396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53740390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dirty="0"/>
          </a:p>
        </p:txBody>
      </p:sp>
    </p:spTree>
    <p:extLst>
      <p:ext uri="{BB962C8B-B14F-4D97-AF65-F5344CB8AC3E}">
        <p14:creationId xmlns:p14="http://schemas.microsoft.com/office/powerpoint/2010/main" val="341029932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dirty="0"/>
          </a:p>
        </p:txBody>
      </p:sp>
    </p:spTree>
    <p:extLst>
      <p:ext uri="{BB962C8B-B14F-4D97-AF65-F5344CB8AC3E}">
        <p14:creationId xmlns:p14="http://schemas.microsoft.com/office/powerpoint/2010/main" val="1000707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180302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8019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37249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4361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17571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364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237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3286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9824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7016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91805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5123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1806135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33197398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03647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4875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05898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341838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6123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5649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1885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648121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6822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378627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0470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902585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78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691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7047437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748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4383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4/19/2024</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54763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37022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770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390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678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2209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52644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9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348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9065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4255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4/19/2024</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3335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7824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97687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384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901056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03965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57109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87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1319238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32583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3.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84" Type="http://schemas.openxmlformats.org/officeDocument/2006/relationships/slideLayout" Target="../slideLayouts/slideLayout162.xml"/><Relationship Id="rId89" Type="http://schemas.openxmlformats.org/officeDocument/2006/relationships/slideLayout" Target="../slideLayouts/slideLayout167.xml"/><Relationship Id="rId112" Type="http://schemas.openxmlformats.org/officeDocument/2006/relationships/slideLayout" Target="../slideLayouts/slideLayout190.xml"/><Relationship Id="rId16" Type="http://schemas.openxmlformats.org/officeDocument/2006/relationships/slideLayout" Target="../slideLayouts/slideLayout94.xml"/><Relationship Id="rId107" Type="http://schemas.openxmlformats.org/officeDocument/2006/relationships/slideLayout" Target="../slideLayouts/slideLayout185.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102" Type="http://schemas.openxmlformats.org/officeDocument/2006/relationships/slideLayout" Target="../slideLayouts/slideLayout180.xml"/><Relationship Id="rId5" Type="http://schemas.openxmlformats.org/officeDocument/2006/relationships/slideLayout" Target="../slideLayouts/slideLayout83.xml"/><Relationship Id="rId90" Type="http://schemas.openxmlformats.org/officeDocument/2006/relationships/slideLayout" Target="../slideLayouts/slideLayout168.xml"/><Relationship Id="rId95" Type="http://schemas.openxmlformats.org/officeDocument/2006/relationships/slideLayout" Target="../slideLayouts/slideLayout173.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113" Type="http://schemas.openxmlformats.org/officeDocument/2006/relationships/slideLayout" Target="../slideLayouts/slideLayout191.xml"/><Relationship Id="rId80" Type="http://schemas.openxmlformats.org/officeDocument/2006/relationships/slideLayout" Target="../slideLayouts/slideLayout158.xml"/><Relationship Id="rId85" Type="http://schemas.openxmlformats.org/officeDocument/2006/relationships/slideLayout" Target="../slideLayouts/slideLayout163.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59" Type="http://schemas.openxmlformats.org/officeDocument/2006/relationships/slideLayout" Target="../slideLayouts/slideLayout137.xml"/><Relationship Id="rId103" Type="http://schemas.openxmlformats.org/officeDocument/2006/relationships/slideLayout" Target="../slideLayouts/slideLayout181.xml"/><Relationship Id="rId108" Type="http://schemas.openxmlformats.org/officeDocument/2006/relationships/slideLayout" Target="../slideLayouts/slideLayout186.xml"/><Relationship Id="rId54" Type="http://schemas.openxmlformats.org/officeDocument/2006/relationships/slideLayout" Target="../slideLayouts/slideLayout132.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91" Type="http://schemas.openxmlformats.org/officeDocument/2006/relationships/slideLayout" Target="../slideLayouts/slideLayout169.xml"/><Relationship Id="rId96" Type="http://schemas.openxmlformats.org/officeDocument/2006/relationships/slideLayout" Target="../slideLayouts/slideLayout17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6" Type="http://schemas.openxmlformats.org/officeDocument/2006/relationships/slideLayout" Target="../slideLayouts/slideLayout184.xml"/><Relationship Id="rId114" Type="http://schemas.openxmlformats.org/officeDocument/2006/relationships/theme" Target="../theme/theme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86" Type="http://schemas.openxmlformats.org/officeDocument/2006/relationships/slideLayout" Target="../slideLayouts/slideLayout164.xml"/><Relationship Id="rId94" Type="http://schemas.openxmlformats.org/officeDocument/2006/relationships/slideLayout" Target="../slideLayouts/slideLayout172.xml"/><Relationship Id="rId99" Type="http://schemas.openxmlformats.org/officeDocument/2006/relationships/slideLayout" Target="../slideLayouts/slideLayout177.xml"/><Relationship Id="rId101" Type="http://schemas.openxmlformats.org/officeDocument/2006/relationships/slideLayout" Target="../slideLayouts/slideLayout17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109" Type="http://schemas.openxmlformats.org/officeDocument/2006/relationships/slideLayout" Target="../slideLayouts/slideLayout18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97" Type="http://schemas.openxmlformats.org/officeDocument/2006/relationships/slideLayout" Target="../slideLayouts/slideLayout175.xml"/><Relationship Id="rId104" Type="http://schemas.openxmlformats.org/officeDocument/2006/relationships/slideLayout" Target="../slideLayouts/slideLayout182.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92" Type="http://schemas.openxmlformats.org/officeDocument/2006/relationships/slideLayout" Target="../slideLayouts/slideLayout170.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 Id="rId87" Type="http://schemas.openxmlformats.org/officeDocument/2006/relationships/slideLayout" Target="../slideLayouts/slideLayout165.xml"/><Relationship Id="rId110" Type="http://schemas.openxmlformats.org/officeDocument/2006/relationships/slideLayout" Target="../slideLayouts/slideLayout188.xml"/><Relationship Id="rId115" Type="http://schemas.openxmlformats.org/officeDocument/2006/relationships/image" Target="../media/image3.emf"/><Relationship Id="rId61" Type="http://schemas.openxmlformats.org/officeDocument/2006/relationships/slideLayout" Target="../slideLayouts/slideLayout139.xml"/><Relationship Id="rId82" Type="http://schemas.openxmlformats.org/officeDocument/2006/relationships/slideLayout" Target="../slideLayouts/slideLayout160.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56" Type="http://schemas.openxmlformats.org/officeDocument/2006/relationships/slideLayout" Target="../slideLayouts/slideLayout134.xml"/><Relationship Id="rId77" Type="http://schemas.openxmlformats.org/officeDocument/2006/relationships/slideLayout" Target="../slideLayouts/slideLayout155.xml"/><Relationship Id="rId100" Type="http://schemas.openxmlformats.org/officeDocument/2006/relationships/slideLayout" Target="../slideLayouts/slideLayout178.xml"/><Relationship Id="rId105" Type="http://schemas.openxmlformats.org/officeDocument/2006/relationships/slideLayout" Target="../slideLayouts/slideLayout183.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93" Type="http://schemas.openxmlformats.org/officeDocument/2006/relationships/slideLayout" Target="../slideLayouts/slideLayout171.xml"/><Relationship Id="rId98" Type="http://schemas.openxmlformats.org/officeDocument/2006/relationships/slideLayout" Target="../slideLayouts/slideLayout176.xml"/><Relationship Id="rId3" Type="http://schemas.openxmlformats.org/officeDocument/2006/relationships/slideLayout" Target="../slideLayouts/slideLayout81.xml"/><Relationship Id="rId25" Type="http://schemas.openxmlformats.org/officeDocument/2006/relationships/slideLayout" Target="../slideLayouts/slideLayout103.xml"/><Relationship Id="rId46" Type="http://schemas.openxmlformats.org/officeDocument/2006/relationships/slideLayout" Target="../slideLayouts/slideLayout124.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62" Type="http://schemas.openxmlformats.org/officeDocument/2006/relationships/slideLayout" Target="../slideLayouts/slideLayout140.xml"/><Relationship Id="rId83" Type="http://schemas.openxmlformats.org/officeDocument/2006/relationships/slideLayout" Target="../slideLayouts/slideLayout161.xml"/><Relationship Id="rId88" Type="http://schemas.openxmlformats.org/officeDocument/2006/relationships/slideLayout" Target="../slideLayouts/slideLayout166.xml"/><Relationship Id="rId111"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4/19/2024</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941570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79" r:id="rId55"/>
    <p:sldLayoutId id="2147483880" r:id="rId56"/>
    <p:sldLayoutId id="2147483881" r:id="rId57"/>
    <p:sldLayoutId id="2147483882" r:id="rId58"/>
    <p:sldLayoutId id="2147483883" r:id="rId59"/>
    <p:sldLayoutId id="2147483884" r:id="rId60"/>
    <p:sldLayoutId id="2147483885" r:id="rId61"/>
    <p:sldLayoutId id="2147483886" r:id="rId62"/>
    <p:sldLayoutId id="2147483887" r:id="rId63"/>
    <p:sldLayoutId id="2147483888" r:id="rId64"/>
    <p:sldLayoutId id="2147483889" r:id="rId65"/>
    <p:sldLayoutId id="2147483890" r:id="rId66"/>
    <p:sldLayoutId id="2147483891" r:id="rId67"/>
    <p:sldLayoutId id="2147483892" r:id="rId68"/>
    <p:sldLayoutId id="2147483893" r:id="rId69"/>
    <p:sldLayoutId id="2147483894" r:id="rId70"/>
    <p:sldLayoutId id="2147483895" r:id="rId71"/>
    <p:sldLayoutId id="2147483896" r:id="rId72"/>
    <p:sldLayoutId id="2147483897" r:id="rId73"/>
    <p:sldLayoutId id="2147483898" r:id="rId74"/>
    <p:sldLayoutId id="2147483899" r:id="rId75"/>
    <p:sldLayoutId id="2147483900" r:id="rId76"/>
    <p:sldLayoutId id="2147483901" r:id="rId77"/>
    <p:sldLayoutId id="2147483902" r:id="rId78"/>
    <p:sldLayoutId id="2147483903" r:id="rId79"/>
    <p:sldLayoutId id="2147483904" r:id="rId80"/>
    <p:sldLayoutId id="2147483905" r:id="rId81"/>
    <p:sldLayoutId id="2147483906" r:id="rId82"/>
    <p:sldLayoutId id="2147483907" r:id="rId83"/>
    <p:sldLayoutId id="2147483908" r:id="rId84"/>
    <p:sldLayoutId id="2147483909" r:id="rId85"/>
    <p:sldLayoutId id="2147483910" r:id="rId86"/>
    <p:sldLayoutId id="2147483911" r:id="rId87"/>
    <p:sldLayoutId id="2147483912" r:id="rId88"/>
    <p:sldLayoutId id="2147483913" r:id="rId89"/>
    <p:sldLayoutId id="2147483914" r:id="rId90"/>
    <p:sldLayoutId id="2147483915" r:id="rId91"/>
    <p:sldLayoutId id="2147483916" r:id="rId92"/>
    <p:sldLayoutId id="2147483917" r:id="rId93"/>
    <p:sldLayoutId id="2147483918" r:id="rId94"/>
    <p:sldLayoutId id="2147483919" r:id="rId95"/>
    <p:sldLayoutId id="2147483920" r:id="rId96"/>
    <p:sldLayoutId id="2147483921" r:id="rId97"/>
    <p:sldLayoutId id="2147483922" r:id="rId98"/>
    <p:sldLayoutId id="2147483923" r:id="rId99"/>
    <p:sldLayoutId id="2147483924" r:id="rId100"/>
    <p:sldLayoutId id="2147483925" r:id="rId101"/>
    <p:sldLayoutId id="2147483926" r:id="rId102"/>
    <p:sldLayoutId id="2147483927" r:id="rId103"/>
    <p:sldLayoutId id="2147483928" r:id="rId104"/>
    <p:sldLayoutId id="2147483929" r:id="rId105"/>
    <p:sldLayoutId id="2147483930" r:id="rId106"/>
    <p:sldLayoutId id="2147483931" r:id="rId107"/>
    <p:sldLayoutId id="2147483932" r:id="rId108"/>
    <p:sldLayoutId id="2147483933" r:id="rId109"/>
    <p:sldLayoutId id="2147483934" r:id="rId110"/>
    <p:sldLayoutId id="2147483935" r:id="rId111"/>
    <p:sldLayoutId id="2147483936" r:id="rId112"/>
    <p:sldLayoutId id="2147483937"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06.xml"/><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notesSlide" Target="../notesSlides/notesSlide4.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2.xml"/><Relationship Id="rId5" Type="http://schemas.openxmlformats.org/officeDocument/2006/relationships/image" Target="../media/image44.png"/><Relationship Id="rId4" Type="http://schemas.openxmlformats.org/officeDocument/2006/relationships/hyperlink" Target="https://aka.ms/wellarchitecture/framewor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3.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4.xml"/><Relationship Id="rId5" Type="http://schemas.openxmlformats.org/officeDocument/2006/relationships/image" Target="../media/image44.png"/><Relationship Id="rId4" Type="http://schemas.openxmlformats.org/officeDocument/2006/relationships/hyperlink" Target="https://aka.ms/wellarchitected/frame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Well-Architected</a:t>
            </a:r>
            <a:br>
              <a:rPr lang="en-US" dirty="0"/>
            </a:br>
            <a:r>
              <a:rPr lang="en-US" dirty="0"/>
              <a:t>Go-Live Assessment</a:t>
            </a:r>
          </a:p>
        </p:txBody>
      </p:sp>
      <p:sp>
        <p:nvSpPr>
          <p:cNvPr id="5" name="Text Placeholder 4"/>
          <p:cNvSpPr>
            <a:spLocks noGrp="1"/>
          </p:cNvSpPr>
          <p:nvPr>
            <p:ph type="body" sz="quarter" idx="12"/>
          </p:nvPr>
        </p:nvSpPr>
        <p:spPr>
          <a:xfrm>
            <a:off x="584200" y="3962400"/>
            <a:ext cx="9144000" cy="338554"/>
          </a:xfrm>
        </p:spPr>
        <p:txBody>
          <a:bodyPr/>
          <a:lstStyle/>
          <a:p>
            <a:r>
              <a:rPr lang="en-US" dirty="0"/>
              <a:t>Executive Summary</a:t>
            </a:r>
          </a:p>
        </p:txBody>
      </p:sp>
      <p:sp>
        <p:nvSpPr>
          <p:cNvPr id="2" name="Cover - Report_Date">
            <a:extLst>
              <a:ext uri="{FF2B5EF4-FFF2-40B4-BE49-F238E27FC236}">
                <a16:creationId xmlns:a16="http://schemas.microsoft.com/office/drawing/2014/main" id="{4D079BA7-00BF-E6E8-4B15-5118B5A881F1}"/>
              </a:ext>
            </a:extLst>
          </p:cNvPr>
          <p:cNvSpPr txBox="1">
            <a:spLocks/>
          </p:cNvSpPr>
          <p:nvPr/>
        </p:nvSpPr>
        <p:spPr>
          <a:xfrm>
            <a:off x="584200" y="5917475"/>
            <a:ext cx="9144000"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Report generated: </a:t>
            </a:r>
            <a:fld id="{41EDBED7-9284-4DBB-9E21-E39C0C3BF691}" type="datetime4">
              <a:rPr lang="en-US" sz="1800" smtClean="0"/>
              <a:t>April 19, 2024</a:t>
            </a:fld>
            <a:endParaRPr lang="en-US" sz="1800" dirty="0"/>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Assessed Workload</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An evaluation of your current system to identify areas for improvement</a:t>
            </a:r>
          </a:p>
        </p:txBody>
      </p:sp>
    </p:spTree>
    <p:extLst>
      <p:ext uri="{BB962C8B-B14F-4D97-AF65-F5344CB8AC3E}">
        <p14:creationId xmlns:p14="http://schemas.microsoft.com/office/powerpoint/2010/main" val="319250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Assessed Workload</a:t>
            </a:r>
          </a:p>
        </p:txBody>
      </p:sp>
      <p:sp>
        <p:nvSpPr>
          <p:cNvPr id="4" name="Content Placeholder 2">
            <a:extLst>
              <a:ext uri="{FF2B5EF4-FFF2-40B4-BE49-F238E27FC236}">
                <a16:creationId xmlns:a16="http://schemas.microsoft.com/office/drawing/2014/main" id="{138A1A2C-ADD1-56F1-F0DC-FB8F9E7F8E6E}"/>
              </a:ext>
            </a:extLst>
          </p:cNvPr>
          <p:cNvSpPr>
            <a:spLocks noGrp="1"/>
          </p:cNvSpPr>
          <p:nvPr>
            <p:ph sz="quarter" idx="10"/>
          </p:nvPr>
        </p:nvSpPr>
        <p:spPr>
          <a:xfrm>
            <a:off x="584200" y="1435100"/>
            <a:ext cx="11018838" cy="40626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assessed workload is an application called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[APPLICATION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SHORT DESCCRIPTION- e.g., It is a web service that provides offers to clients and is publicly available for internal and third-party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0" dirty="0">
              <a:solidFill>
                <a:prstClr val="black"/>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solution uses PaaS (Platform as a Service) services, including but not limited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 </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and</a:t>
            </a:r>
          </a:p>
          <a:p>
            <a:pPr defTabSz="914400">
              <a:spcBef>
                <a:spcPts val="0"/>
              </a:spcBef>
              <a:buSzTx/>
              <a:defRPr/>
            </a:pPr>
            <a:r>
              <a:rPr kumimoji="0" lang="en-US" sz="240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cs typeface="Segoe UI" panose="020B0502040204020203" pitchFamily="34" charset="0"/>
              </a:rPr>
              <a:t>[SERVICE NAME]</a:t>
            </a:r>
            <a:r>
              <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resources are hosted in the </a:t>
            </a:r>
            <a:r>
              <a:rPr kumimoji="0" lang="en-US" sz="2400" b="0" i="0" u="none" strike="noStrike" kern="1200" cap="none" spc="0" normalizeH="0" baseline="0" noProof="0" dirty="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[REGION NAME]</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region.</a:t>
            </a:r>
          </a:p>
        </p:txBody>
      </p:sp>
    </p:spTree>
    <p:extLst>
      <p:ext uri="{BB962C8B-B14F-4D97-AF65-F5344CB8AC3E}">
        <p14:creationId xmlns:p14="http://schemas.microsoft.com/office/powerpoint/2010/main" val="20583392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Dependency </a:t>
            </a:r>
            <a:r>
              <a:rPr lang="en-US" dirty="0"/>
              <a:t>Map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0887"/>
          </a:xfrm>
        </p:spPr>
        <p:txBody>
          <a:bodyPr/>
          <a:lstStyle/>
          <a:p>
            <a:pPr marL="0" indent="0">
              <a:buNone/>
            </a:pPr>
            <a:r>
              <a:rPr lang="en-US" dirty="0">
                <a:highlight>
                  <a:srgbClr val="FFFF00"/>
                </a:highlight>
              </a:rPr>
              <a:t>[INSERT DIAGRAM FROM WORKLOAD WALK-THROUGH]</a:t>
            </a:r>
          </a:p>
        </p:txBody>
      </p:sp>
    </p:spTree>
    <p:extLst>
      <p:ext uri="{BB962C8B-B14F-4D97-AF65-F5344CB8AC3E}">
        <p14:creationId xmlns:p14="http://schemas.microsoft.com/office/powerpoint/2010/main" val="1341384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Discovery Plan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gather information about your system and identify potential issues</a:t>
            </a:r>
          </a:p>
        </p:txBody>
      </p:sp>
    </p:spTree>
    <p:extLst>
      <p:ext uri="{BB962C8B-B14F-4D97-AF65-F5344CB8AC3E}">
        <p14:creationId xmlns:p14="http://schemas.microsoft.com/office/powerpoint/2010/main" val="34368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Discovery Plan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055947"/>
          </a:xfrm>
        </p:spPr>
        <p:txBody>
          <a:bodyPr/>
          <a:lstStyle/>
          <a:p>
            <a:pPr marL="0" indent="0">
              <a:buNone/>
            </a:pPr>
            <a:r>
              <a:rPr lang="en-US" dirty="0"/>
              <a:t>Top </a:t>
            </a:r>
            <a:r>
              <a:rPr lang="en-US"/>
              <a:t>3 </a:t>
            </a:r>
            <a:r>
              <a:rPr lang="en-US">
                <a:highlight>
                  <a:srgbClr val="FFFF00"/>
                </a:highlight>
              </a:rPr>
              <a:t>(to </a:t>
            </a:r>
            <a:r>
              <a:rPr lang="en-US" dirty="0">
                <a:highlight>
                  <a:srgbClr val="FFFF00"/>
                </a:highlight>
              </a:rPr>
              <a:t>5)</a:t>
            </a:r>
            <a:r>
              <a:rPr lang="en-US" dirty="0"/>
              <a:t> Recommendations</a:t>
            </a:r>
          </a:p>
          <a:p>
            <a:pPr marL="0" indent="0">
              <a:buNone/>
            </a:pPr>
            <a:endParaRPr lang="en-US" dirty="0"/>
          </a:p>
          <a:p>
            <a:r>
              <a:rPr lang="en-US" sz="2000" dirty="0"/>
              <a:t>P0 – </a:t>
            </a:r>
            <a:r>
              <a:rPr lang="en-US" sz="2000" dirty="0">
                <a:highlight>
                  <a:srgbClr val="FFFF00"/>
                </a:highlight>
              </a:rPr>
              <a:t>[RECOMMENDATION 1]</a:t>
            </a:r>
          </a:p>
          <a:p>
            <a:r>
              <a:rPr lang="en-US" sz="2000" dirty="0"/>
              <a:t>P1 – </a:t>
            </a:r>
            <a:r>
              <a:rPr lang="en-US" sz="2000" dirty="0">
                <a:highlight>
                  <a:srgbClr val="FFFF00"/>
                </a:highlight>
              </a:rPr>
              <a:t>[RECOMMENDATION 2]</a:t>
            </a:r>
          </a:p>
          <a:p>
            <a:r>
              <a:rPr lang="en-US" sz="2000" dirty="0"/>
              <a:t>P2 – </a:t>
            </a:r>
            <a:r>
              <a:rPr lang="en-US" sz="2000" dirty="0">
                <a:highlight>
                  <a:srgbClr val="FFFF00"/>
                </a:highlight>
              </a:rPr>
              <a:t>[RECOMMENDATION 3]</a:t>
            </a:r>
          </a:p>
        </p:txBody>
      </p:sp>
      <p:sp>
        <p:nvSpPr>
          <p:cNvPr id="4" name="TextBox 3">
            <a:extLst>
              <a:ext uri="{FF2B5EF4-FFF2-40B4-BE49-F238E27FC236}">
                <a16:creationId xmlns:a16="http://schemas.microsoft.com/office/drawing/2014/main" id="{FB9D7948-AAAC-B772-B0A8-C5641CBFBE8B}"/>
              </a:ext>
            </a:extLst>
          </p:cNvPr>
          <p:cNvSpPr txBox="1"/>
          <p:nvPr/>
        </p:nvSpPr>
        <p:spPr>
          <a:xfrm>
            <a:off x="584200" y="5422900"/>
            <a:ext cx="6695103" cy="954107"/>
          </a:xfrm>
          <a:prstGeom prst="rect">
            <a:avLst/>
          </a:prstGeom>
          <a:noFill/>
        </p:spPr>
        <p:txBody>
          <a:bodyPr wrap="none" rtlCol="0">
            <a:spAutoFit/>
          </a:bodyPr>
          <a:lstStyle/>
          <a:p>
            <a:r>
              <a:rPr lang="en-AT" sz="1400" dirty="0"/>
              <a:t>Categories: </a:t>
            </a:r>
          </a:p>
          <a:p>
            <a:pPr marL="285750" indent="-285750">
              <a:buFont typeface="Arial" panose="020B0604020202020204" pitchFamily="34" charset="0"/>
              <a:buChar char="•"/>
            </a:pPr>
            <a:r>
              <a:rPr lang="en-AT" sz="1400" dirty="0"/>
              <a:t>P0 – Critical, needs immediate attention</a:t>
            </a:r>
          </a:p>
          <a:p>
            <a:pPr marL="285750" indent="-285750">
              <a:buFont typeface="Arial" panose="020B0604020202020204" pitchFamily="34" charset="0"/>
              <a:buChar char="•"/>
            </a:pPr>
            <a:r>
              <a:rPr lang="en-AT" sz="1400" dirty="0"/>
              <a:t>P1 – Strongly recommended, should be mitigated within 3 months</a:t>
            </a:r>
          </a:p>
          <a:p>
            <a:pPr marL="285750" indent="-285750">
              <a:buFont typeface="Arial" panose="020B0604020202020204" pitchFamily="34" charset="0"/>
              <a:buChar char="•"/>
            </a:pPr>
            <a:r>
              <a:rPr lang="en-AT" sz="1400" dirty="0"/>
              <a:t>P2 – Long-term sustainability recommendation, should be mitigated within 6 months </a:t>
            </a:r>
          </a:p>
        </p:txBody>
      </p:sp>
    </p:spTree>
    <p:extLst>
      <p:ext uri="{BB962C8B-B14F-4D97-AF65-F5344CB8AC3E}">
        <p14:creationId xmlns:p14="http://schemas.microsoft.com/office/powerpoint/2010/main" val="217432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ummary - Critical_Color">
            <a:extLst>
              <a:ext uri="{FF2B5EF4-FFF2-40B4-BE49-F238E27FC236}">
                <a16:creationId xmlns:a16="http://schemas.microsoft.com/office/drawing/2014/main" id="{D74C9ACB-541B-B26E-BCEE-6271CAF219AA}"/>
              </a:ext>
            </a:extLst>
          </p:cNvPr>
          <p:cNvSpPr/>
          <p:nvPr/>
        </p:nvSpPr>
        <p:spPr>
          <a:xfrm>
            <a:off x="697706" y="33647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Summary - Title">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Executive Summary</a:t>
            </a:r>
          </a:p>
        </p:txBody>
      </p:sp>
      <p:cxnSp>
        <p:nvCxnSpPr>
          <p:cNvPr id="23" name="Summary - Threshold">
            <a:extLst>
              <a:ext uri="{FF2B5EF4-FFF2-40B4-BE49-F238E27FC236}">
                <a16:creationId xmlns:a16="http://schemas.microsoft.com/office/drawing/2014/main" id="{4FA9454F-D9DC-EC72-6DC4-1DBE5226F150}"/>
              </a:ext>
            </a:extLst>
          </p:cNvPr>
          <p:cNvCxnSpPr>
            <a:cxnSpLocks/>
          </p:cNvCxnSpPr>
          <p:nvPr/>
        </p:nvCxnSpPr>
        <p:spPr>
          <a:xfrm>
            <a:off x="711200" y="33139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Summary - Pillar_5">
            <a:extLst>
              <a:ext uri="{FF2B5EF4-FFF2-40B4-BE49-F238E27FC236}">
                <a16:creationId xmlns:a16="http://schemas.microsoft.com/office/drawing/2014/main" id="{6059C1C9-037B-A13C-925C-562BC03936E4}"/>
              </a:ext>
            </a:extLst>
          </p:cNvPr>
          <p:cNvSpPr txBox="1"/>
          <p:nvPr/>
        </p:nvSpPr>
        <p:spPr>
          <a:xfrm>
            <a:off x="6155012" y="487446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[Pillar_5]</a:t>
            </a:r>
          </a:p>
        </p:txBody>
      </p:sp>
      <p:sp>
        <p:nvSpPr>
          <p:cNvPr id="25" name="Summary - Score_5">
            <a:extLst>
              <a:ext uri="{FF2B5EF4-FFF2-40B4-BE49-F238E27FC236}">
                <a16:creationId xmlns:a16="http://schemas.microsoft.com/office/drawing/2014/main" id="{A6698148-C028-F9E2-55E3-75D03FB45D0C}"/>
              </a:ext>
            </a:extLst>
          </p:cNvPr>
          <p:cNvSpPr txBox="1"/>
          <p:nvPr/>
        </p:nvSpPr>
        <p:spPr>
          <a:xfrm>
            <a:off x="5495940" y="4879277"/>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[S5]</a:t>
            </a:r>
          </a:p>
        </p:txBody>
      </p:sp>
      <p:sp>
        <p:nvSpPr>
          <p:cNvPr id="26" name="Summary - Pillar_4">
            <a:extLst>
              <a:ext uri="{FF2B5EF4-FFF2-40B4-BE49-F238E27FC236}">
                <a16:creationId xmlns:a16="http://schemas.microsoft.com/office/drawing/2014/main" id="{0272D013-F636-3252-3EF4-9305C091F344}"/>
              </a:ext>
            </a:extLst>
          </p:cNvPr>
          <p:cNvSpPr txBox="1"/>
          <p:nvPr/>
        </p:nvSpPr>
        <p:spPr>
          <a:xfrm>
            <a:off x="6155012" y="4357651"/>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[Pillar_4]</a:t>
            </a:r>
          </a:p>
        </p:txBody>
      </p:sp>
      <p:sp>
        <p:nvSpPr>
          <p:cNvPr id="27" name="Summary - Score_4">
            <a:extLst>
              <a:ext uri="{FF2B5EF4-FFF2-40B4-BE49-F238E27FC236}">
                <a16:creationId xmlns:a16="http://schemas.microsoft.com/office/drawing/2014/main" id="{5D9104C4-4919-363F-50A7-8E871D565DD7}"/>
              </a:ext>
            </a:extLst>
          </p:cNvPr>
          <p:cNvSpPr txBox="1"/>
          <p:nvPr/>
        </p:nvSpPr>
        <p:spPr>
          <a:xfrm>
            <a:off x="5495940" y="4362466"/>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[S4]</a:t>
            </a:r>
          </a:p>
        </p:txBody>
      </p:sp>
      <p:sp>
        <p:nvSpPr>
          <p:cNvPr id="28" name="Summary - Pillar_3">
            <a:extLst>
              <a:ext uri="{FF2B5EF4-FFF2-40B4-BE49-F238E27FC236}">
                <a16:creationId xmlns:a16="http://schemas.microsoft.com/office/drawing/2014/main" id="{AD230E75-DEB9-DCBD-E1E9-DD25B2042723}"/>
              </a:ext>
            </a:extLst>
          </p:cNvPr>
          <p:cNvSpPr txBox="1"/>
          <p:nvPr/>
        </p:nvSpPr>
        <p:spPr>
          <a:xfrm>
            <a:off x="6155012" y="38393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[Pillar_3]</a:t>
            </a:r>
          </a:p>
        </p:txBody>
      </p:sp>
      <p:sp>
        <p:nvSpPr>
          <p:cNvPr id="29" name="Summary - Score_3">
            <a:extLst>
              <a:ext uri="{FF2B5EF4-FFF2-40B4-BE49-F238E27FC236}">
                <a16:creationId xmlns:a16="http://schemas.microsoft.com/office/drawing/2014/main" id="{AC187D90-B15E-27FE-6169-2476F2BAEDB6}"/>
              </a:ext>
            </a:extLst>
          </p:cNvPr>
          <p:cNvSpPr txBox="1"/>
          <p:nvPr/>
        </p:nvSpPr>
        <p:spPr>
          <a:xfrm>
            <a:off x="5495940" y="384421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[S3]</a:t>
            </a:r>
          </a:p>
        </p:txBody>
      </p:sp>
      <p:sp>
        <p:nvSpPr>
          <p:cNvPr id="30" name="Summary - Pillar_2">
            <a:extLst>
              <a:ext uri="{FF2B5EF4-FFF2-40B4-BE49-F238E27FC236}">
                <a16:creationId xmlns:a16="http://schemas.microsoft.com/office/drawing/2014/main" id="{367B9521-CC14-DD05-0BFC-A78506D427B9}"/>
              </a:ext>
            </a:extLst>
          </p:cNvPr>
          <p:cNvSpPr txBox="1"/>
          <p:nvPr/>
        </p:nvSpPr>
        <p:spPr>
          <a:xfrm>
            <a:off x="6155012" y="3322048"/>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[Pillar_2]</a:t>
            </a:r>
          </a:p>
        </p:txBody>
      </p:sp>
      <p:sp>
        <p:nvSpPr>
          <p:cNvPr id="31" name="Summary - Score_2">
            <a:extLst>
              <a:ext uri="{FF2B5EF4-FFF2-40B4-BE49-F238E27FC236}">
                <a16:creationId xmlns:a16="http://schemas.microsoft.com/office/drawing/2014/main" id="{99BF5274-B663-0466-4986-DF08507D21BE}"/>
              </a:ext>
            </a:extLst>
          </p:cNvPr>
          <p:cNvSpPr txBox="1"/>
          <p:nvPr/>
        </p:nvSpPr>
        <p:spPr>
          <a:xfrm>
            <a:off x="5495940" y="3326863"/>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[S2]</a:t>
            </a:r>
          </a:p>
        </p:txBody>
      </p:sp>
      <p:sp>
        <p:nvSpPr>
          <p:cNvPr id="32" name="Summary - Pillar_1">
            <a:extLst>
              <a:ext uri="{FF2B5EF4-FFF2-40B4-BE49-F238E27FC236}">
                <a16:creationId xmlns:a16="http://schemas.microsoft.com/office/drawing/2014/main" id="{AC382274-1A51-C980-6D5F-B55F1A211919}"/>
              </a:ext>
            </a:extLst>
          </p:cNvPr>
          <p:cNvSpPr txBox="1"/>
          <p:nvPr/>
        </p:nvSpPr>
        <p:spPr>
          <a:xfrm>
            <a:off x="6155012" y="279885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[Pillar_1]</a:t>
            </a:r>
          </a:p>
        </p:txBody>
      </p:sp>
      <p:sp>
        <p:nvSpPr>
          <p:cNvPr id="33" name="Summary - Score_1">
            <a:extLst>
              <a:ext uri="{FF2B5EF4-FFF2-40B4-BE49-F238E27FC236}">
                <a16:creationId xmlns:a16="http://schemas.microsoft.com/office/drawing/2014/main" id="{6B72EDAF-32BD-99A9-F674-4DBCD0FE1AF8}"/>
              </a:ext>
            </a:extLst>
          </p:cNvPr>
          <p:cNvSpPr txBox="1"/>
          <p:nvPr/>
        </p:nvSpPr>
        <p:spPr>
          <a:xfrm>
            <a:off x="5495940" y="2803674"/>
            <a:ext cx="6481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[S1]</a:t>
            </a:r>
          </a:p>
        </p:txBody>
      </p:sp>
      <p:sp>
        <p:nvSpPr>
          <p:cNvPr id="34" name="Summary - Rating_Description">
            <a:extLst>
              <a:ext uri="{FF2B5EF4-FFF2-40B4-BE49-F238E27FC236}">
                <a16:creationId xmlns:a16="http://schemas.microsoft.com/office/drawing/2014/main" id="{6EAC6E1F-D191-F88B-1E08-38E6A1FE1E9B}"/>
              </a:ext>
            </a:extLst>
          </p:cNvPr>
          <p:cNvSpPr txBox="1"/>
          <p:nvPr/>
        </p:nvSpPr>
        <p:spPr>
          <a:xfrm>
            <a:off x="471229" y="45880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Rating_Description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35" name="Summary - Score_Overall">
            <a:extLst>
              <a:ext uri="{FF2B5EF4-FFF2-40B4-BE49-F238E27FC236}">
                <a16:creationId xmlns:a16="http://schemas.microsoft.com/office/drawing/2014/main" id="{74950A84-568C-3E49-BE06-C932934BFC76}"/>
              </a:ext>
            </a:extLst>
          </p:cNvPr>
          <p:cNvSpPr txBox="1"/>
          <p:nvPr/>
        </p:nvSpPr>
        <p:spPr>
          <a:xfrm>
            <a:off x="1668837" y="40453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36" name="Summary - Rating_Ranges">
            <a:extLst>
              <a:ext uri="{FF2B5EF4-FFF2-40B4-BE49-F238E27FC236}">
                <a16:creationId xmlns:a16="http://schemas.microsoft.com/office/drawing/2014/main" id="{8FEF8C68-26FD-004A-80D4-21953AC181B1}"/>
              </a:ext>
            </a:extLst>
          </p:cNvPr>
          <p:cNvGraphicFramePr>
            <a:graphicFrameLocks noGrp="1"/>
          </p:cNvGraphicFramePr>
          <p:nvPr/>
        </p:nvGraphicFramePr>
        <p:xfrm>
          <a:off x="697705" y="31050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37" name="Summary - Capability_Score Text">
            <a:extLst>
              <a:ext uri="{FF2B5EF4-FFF2-40B4-BE49-F238E27FC236}">
                <a16:creationId xmlns:a16="http://schemas.microsoft.com/office/drawing/2014/main" id="{6425E761-0ACF-B33A-3925-6C5B8FB73DAB}"/>
              </a:ext>
            </a:extLst>
          </p:cNvPr>
          <p:cNvSpPr txBox="1"/>
          <p:nvPr/>
        </p:nvSpPr>
        <p:spPr>
          <a:xfrm>
            <a:off x="1339624" y="36724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pic>
        <p:nvPicPr>
          <p:cNvPr id="38" name="Summary - Excellent_Gauge" descr="A picture containing text&#10;&#10;Description automatically generated">
            <a:extLst>
              <a:ext uri="{FF2B5EF4-FFF2-40B4-BE49-F238E27FC236}">
                <a16:creationId xmlns:a16="http://schemas.microsoft.com/office/drawing/2014/main" id="{CCE94A8A-5B5A-D98B-90A4-24285597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322" y="7305265"/>
            <a:ext cx="446500" cy="342000"/>
          </a:xfrm>
          <a:prstGeom prst="rect">
            <a:avLst/>
          </a:prstGeom>
        </p:spPr>
      </p:pic>
      <p:pic>
        <p:nvPicPr>
          <p:cNvPr id="39" name="Summary - Moderate_Gauge" descr="Icon&#10;&#10;Description automatically generated">
            <a:extLst>
              <a:ext uri="{FF2B5EF4-FFF2-40B4-BE49-F238E27FC236}">
                <a16:creationId xmlns:a16="http://schemas.microsoft.com/office/drawing/2014/main" id="{F17B1D1C-A250-D3BA-BF14-F0AA57870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98" y="7308021"/>
            <a:ext cx="446500" cy="342000"/>
          </a:xfrm>
          <a:prstGeom prst="rect">
            <a:avLst/>
          </a:prstGeom>
        </p:spPr>
      </p:pic>
      <p:pic>
        <p:nvPicPr>
          <p:cNvPr id="40" name="Summary - Critical_Gauge" descr="Icon&#10;&#10;Description automatically generated">
            <a:extLst>
              <a:ext uri="{FF2B5EF4-FFF2-40B4-BE49-F238E27FC236}">
                <a16:creationId xmlns:a16="http://schemas.microsoft.com/office/drawing/2014/main" id="{B8FCA264-1FE9-BE32-3A4B-F37100BA4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74" y="7305265"/>
            <a:ext cx="446500" cy="342000"/>
          </a:xfrm>
          <a:prstGeom prst="rect">
            <a:avLst/>
          </a:prstGeom>
        </p:spPr>
      </p:pic>
      <p:sp>
        <p:nvSpPr>
          <p:cNvPr id="44" name="Summary - Excellent_Color">
            <a:extLst>
              <a:ext uri="{FF2B5EF4-FFF2-40B4-BE49-F238E27FC236}">
                <a16:creationId xmlns:a16="http://schemas.microsoft.com/office/drawing/2014/main" id="{21E90BA0-CBC1-AC09-66B4-B0BF7432F794}"/>
              </a:ext>
            </a:extLst>
          </p:cNvPr>
          <p:cNvSpPr/>
          <p:nvPr/>
        </p:nvSpPr>
        <p:spPr>
          <a:xfrm>
            <a:off x="2817323" y="33659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Summary - Moderate_Color">
            <a:extLst>
              <a:ext uri="{FF2B5EF4-FFF2-40B4-BE49-F238E27FC236}">
                <a16:creationId xmlns:a16="http://schemas.microsoft.com/office/drawing/2014/main" id="{F897C445-8B64-257B-43FA-A57400E28F1A}"/>
              </a:ext>
            </a:extLst>
          </p:cNvPr>
          <p:cNvSpPr/>
          <p:nvPr/>
        </p:nvSpPr>
        <p:spPr>
          <a:xfrm>
            <a:off x="1758185" y="33658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Summary - Areas of focus to raise your Review Score">
            <a:extLst>
              <a:ext uri="{FF2B5EF4-FFF2-40B4-BE49-F238E27FC236}">
                <a16:creationId xmlns:a16="http://schemas.microsoft.com/office/drawing/2014/main" id="{DCBB3BCA-2806-F14A-F1C1-254CE52DA141}"/>
              </a:ext>
            </a:extLst>
          </p:cNvPr>
          <p:cNvSpPr txBox="1"/>
          <p:nvPr/>
        </p:nvSpPr>
        <p:spPr>
          <a:xfrm>
            <a:off x="4846590" y="1765242"/>
            <a:ext cx="7001225" cy="763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Review Score for each Well-Architected pillar</a:t>
            </a:r>
            <a:endParaRPr kumimoji="0" lang="en-US" sz="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Based on the assessment your workload achieved the following scores for each pillar</a:t>
            </a:r>
          </a:p>
        </p:txBody>
      </p:sp>
    </p:spTree>
    <p:extLst>
      <p:ext uri="{BB962C8B-B14F-4D97-AF65-F5344CB8AC3E}">
        <p14:creationId xmlns:p14="http://schemas.microsoft.com/office/powerpoint/2010/main" val="4571855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etail - Critical_Color">
            <a:extLst>
              <a:ext uri="{FF2B5EF4-FFF2-40B4-BE49-F238E27FC236}">
                <a16:creationId xmlns:a16="http://schemas.microsoft.com/office/drawing/2014/main" id="{17230770-E637-A8B6-DE5B-752D0E683F72}"/>
              </a:ext>
            </a:extLst>
          </p:cNvPr>
          <p:cNvSpPr/>
          <p:nvPr/>
        </p:nvSpPr>
        <p:spPr>
          <a:xfrm>
            <a:off x="697706" y="3154508"/>
            <a:ext cx="1047750" cy="8076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Detail - Pillar">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[Pillar]</a:t>
            </a:r>
          </a:p>
        </p:txBody>
      </p:sp>
      <p:cxnSp>
        <p:nvCxnSpPr>
          <p:cNvPr id="4" name="Detail - Threshold">
            <a:extLst>
              <a:ext uri="{FF2B5EF4-FFF2-40B4-BE49-F238E27FC236}">
                <a16:creationId xmlns:a16="http://schemas.microsoft.com/office/drawing/2014/main" id="{5338B9A8-7EF3-984A-5E1F-2D0B011CF18C}"/>
              </a:ext>
            </a:extLst>
          </p:cNvPr>
          <p:cNvCxnSpPr>
            <a:cxnSpLocks/>
          </p:cNvCxnSpPr>
          <p:nvPr/>
        </p:nvCxnSpPr>
        <p:spPr>
          <a:xfrm>
            <a:off x="711200" y="3103796"/>
            <a:ext cx="0" cy="1626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etail - Pillar_Description">
            <a:extLst>
              <a:ext uri="{FF2B5EF4-FFF2-40B4-BE49-F238E27FC236}">
                <a16:creationId xmlns:a16="http://schemas.microsoft.com/office/drawing/2014/main" id="{8D693500-558D-46C5-E81E-1C9D2AF799B1}"/>
              </a:ext>
            </a:extLst>
          </p:cNvPr>
          <p:cNvSpPr txBox="1"/>
          <p:nvPr/>
        </p:nvSpPr>
        <p:spPr>
          <a:xfrm>
            <a:off x="471229" y="4377800"/>
            <a:ext cx="348551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Pillar_Description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7" name="Detail - Pillar_Score">
            <a:extLst>
              <a:ext uri="{FF2B5EF4-FFF2-40B4-BE49-F238E27FC236}">
                <a16:creationId xmlns:a16="http://schemas.microsoft.com/office/drawing/2014/main" id="{04E3139E-362F-F95B-8807-2924E4CE2639}"/>
              </a:ext>
            </a:extLst>
          </p:cNvPr>
          <p:cNvSpPr txBox="1"/>
          <p:nvPr/>
        </p:nvSpPr>
        <p:spPr>
          <a:xfrm>
            <a:off x="1668837" y="3835176"/>
            <a:ext cx="10875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t>
            </a:r>
          </a:p>
        </p:txBody>
      </p:sp>
      <p:graphicFrame>
        <p:nvGraphicFramePr>
          <p:cNvPr id="8" name="Detail - Rating_Ranges">
            <a:extLst>
              <a:ext uri="{FF2B5EF4-FFF2-40B4-BE49-F238E27FC236}">
                <a16:creationId xmlns:a16="http://schemas.microsoft.com/office/drawing/2014/main" id="{83854E1C-9FE5-17B9-6BD4-3DCD48F25C97}"/>
              </a:ext>
            </a:extLst>
          </p:cNvPr>
          <p:cNvGraphicFramePr>
            <a:graphicFrameLocks noGrp="1"/>
          </p:cNvGraphicFramePr>
          <p:nvPr/>
        </p:nvGraphicFramePr>
        <p:xfrm>
          <a:off x="697705" y="2894872"/>
          <a:ext cx="3167368" cy="213360"/>
        </p:xfrm>
        <a:graphic>
          <a:graphicData uri="http://schemas.openxmlformats.org/drawingml/2006/table">
            <a:tbl>
              <a:tblPr firstRow="1" bandRow="1">
                <a:effectLst/>
                <a:tableStyleId>{5C22544A-7EE6-4342-B048-85BDC9FD1C3A}</a:tableStyleId>
              </a:tblPr>
              <a:tblGrid>
                <a:gridCol w="1058069">
                  <a:extLst>
                    <a:ext uri="{9D8B030D-6E8A-4147-A177-3AD203B41FA5}">
                      <a16:colId xmlns:a16="http://schemas.microsoft.com/office/drawing/2014/main" val="444279859"/>
                    </a:ext>
                  </a:extLst>
                </a:gridCol>
                <a:gridCol w="1054100">
                  <a:extLst>
                    <a:ext uri="{9D8B030D-6E8A-4147-A177-3AD203B41FA5}">
                      <a16:colId xmlns:a16="http://schemas.microsoft.com/office/drawing/2014/main" val="4264896445"/>
                    </a:ext>
                  </a:extLst>
                </a:gridCol>
                <a:gridCol w="1055199">
                  <a:extLst>
                    <a:ext uri="{9D8B030D-6E8A-4147-A177-3AD203B41FA5}">
                      <a16:colId xmlns:a16="http://schemas.microsoft.com/office/drawing/2014/main" val="1697782480"/>
                    </a:ext>
                  </a:extLst>
                </a:gridCol>
              </a:tblGrid>
              <a:tr h="187595">
                <a:tc>
                  <a:txBody>
                    <a:bodyPr/>
                    <a:lstStyle/>
                    <a:p>
                      <a:r>
                        <a:rPr lang="en-US" sz="800" dirty="0">
                          <a:solidFill>
                            <a:schemeClr val="tx1"/>
                          </a:solidFill>
                        </a:rPr>
                        <a:t>Critical (0-33)</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Moderate (34-66)</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800" dirty="0">
                          <a:solidFill>
                            <a:schemeClr val="tx1"/>
                          </a:solidFill>
                        </a:rPr>
                        <a:t>Excellent (67-100)</a:t>
                      </a:r>
                      <a:endParaRPr lang="en-AU" sz="8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734065"/>
                  </a:ext>
                </a:extLst>
              </a:tr>
            </a:tbl>
          </a:graphicData>
        </a:graphic>
      </p:graphicFrame>
      <p:sp>
        <p:nvSpPr>
          <p:cNvPr id="9" name="Detail - Capability_Score Text">
            <a:extLst>
              <a:ext uri="{FF2B5EF4-FFF2-40B4-BE49-F238E27FC236}">
                <a16:creationId xmlns:a16="http://schemas.microsoft.com/office/drawing/2014/main" id="{16AA0F16-1385-7701-191B-8F15F0554E8C}"/>
              </a:ext>
            </a:extLst>
          </p:cNvPr>
          <p:cNvSpPr txBox="1"/>
          <p:nvPr/>
        </p:nvSpPr>
        <p:spPr>
          <a:xfrm>
            <a:off x="1339624" y="3462211"/>
            <a:ext cx="1913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Capability Score</a:t>
            </a:r>
          </a:p>
        </p:txBody>
      </p:sp>
      <p:sp>
        <p:nvSpPr>
          <p:cNvPr id="10" name="Detail - Resource_Type_1">
            <a:extLst>
              <a:ext uri="{FF2B5EF4-FFF2-40B4-BE49-F238E27FC236}">
                <a16:creationId xmlns:a16="http://schemas.microsoft.com/office/drawing/2014/main" id="{68D29AEA-E382-9C7D-CD07-90050365D806}"/>
              </a:ext>
            </a:extLst>
          </p:cNvPr>
          <p:cNvSpPr txBox="1"/>
          <p:nvPr/>
        </p:nvSpPr>
        <p:spPr>
          <a:xfrm>
            <a:off x="5819960" y="2001780"/>
            <a:ext cx="4765959" cy="277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[Resource_Type_1]</a:t>
            </a:r>
          </a:p>
        </p:txBody>
      </p:sp>
      <p:sp>
        <p:nvSpPr>
          <p:cNvPr id="11" name="Detail - Weight_1">
            <a:extLst>
              <a:ext uri="{FF2B5EF4-FFF2-40B4-BE49-F238E27FC236}">
                <a16:creationId xmlns:a16="http://schemas.microsoft.com/office/drawing/2014/main" id="{9FC3AD18-5B76-CBE4-1354-DF1A1CEC2074}"/>
              </a:ext>
            </a:extLst>
          </p:cNvPr>
          <p:cNvSpPr txBox="1"/>
          <p:nvPr/>
        </p:nvSpPr>
        <p:spPr>
          <a:xfrm>
            <a:off x="5079576" y="2008857"/>
            <a:ext cx="694653" cy="27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[W1]</a:t>
            </a:r>
          </a:p>
        </p:txBody>
      </p:sp>
      <p:sp>
        <p:nvSpPr>
          <p:cNvPr id="12" name="Detail - Resource_Type_2">
            <a:extLst>
              <a:ext uri="{FF2B5EF4-FFF2-40B4-BE49-F238E27FC236}">
                <a16:creationId xmlns:a16="http://schemas.microsoft.com/office/drawing/2014/main" id="{47F908C0-8308-ED22-2FDD-49EFBFDFA75E}"/>
              </a:ext>
            </a:extLst>
          </p:cNvPr>
          <p:cNvSpPr txBox="1"/>
          <p:nvPr/>
        </p:nvSpPr>
        <p:spPr>
          <a:xfrm>
            <a:off x="5829153" y="2862932"/>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[Resource_Type_2]</a:t>
            </a:r>
          </a:p>
        </p:txBody>
      </p:sp>
      <p:sp>
        <p:nvSpPr>
          <p:cNvPr id="13" name="Detail - Weight_2">
            <a:extLst>
              <a:ext uri="{FF2B5EF4-FFF2-40B4-BE49-F238E27FC236}">
                <a16:creationId xmlns:a16="http://schemas.microsoft.com/office/drawing/2014/main" id="{8FC25FB1-B663-83C8-F559-D3D5903A6AE6}"/>
              </a:ext>
            </a:extLst>
          </p:cNvPr>
          <p:cNvSpPr txBox="1"/>
          <p:nvPr/>
        </p:nvSpPr>
        <p:spPr>
          <a:xfrm>
            <a:off x="5088769" y="2870009"/>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[W2]</a:t>
            </a:r>
          </a:p>
        </p:txBody>
      </p:sp>
      <p:sp>
        <p:nvSpPr>
          <p:cNvPr id="14" name="Detail - Resource_Type_3">
            <a:extLst>
              <a:ext uri="{FF2B5EF4-FFF2-40B4-BE49-F238E27FC236}">
                <a16:creationId xmlns:a16="http://schemas.microsoft.com/office/drawing/2014/main" id="{D2C8FABE-B5AD-1F72-7E63-65F3DC186BA6}"/>
              </a:ext>
            </a:extLst>
          </p:cNvPr>
          <p:cNvSpPr txBox="1"/>
          <p:nvPr/>
        </p:nvSpPr>
        <p:spPr>
          <a:xfrm>
            <a:off x="5819960" y="372569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[Resource_Type_3]</a:t>
            </a:r>
          </a:p>
        </p:txBody>
      </p:sp>
      <p:sp>
        <p:nvSpPr>
          <p:cNvPr id="15" name="Detail - Weight_3">
            <a:extLst>
              <a:ext uri="{FF2B5EF4-FFF2-40B4-BE49-F238E27FC236}">
                <a16:creationId xmlns:a16="http://schemas.microsoft.com/office/drawing/2014/main" id="{A7AB30BF-5BE4-D3E3-4FE0-39813A54AB29}"/>
              </a:ext>
            </a:extLst>
          </p:cNvPr>
          <p:cNvSpPr txBox="1"/>
          <p:nvPr/>
        </p:nvSpPr>
        <p:spPr>
          <a:xfrm>
            <a:off x="5079576" y="373277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[W3]</a:t>
            </a:r>
          </a:p>
        </p:txBody>
      </p:sp>
      <p:sp>
        <p:nvSpPr>
          <p:cNvPr id="16" name="Detail - Resource_Type_4">
            <a:extLst>
              <a:ext uri="{FF2B5EF4-FFF2-40B4-BE49-F238E27FC236}">
                <a16:creationId xmlns:a16="http://schemas.microsoft.com/office/drawing/2014/main" id="{79922EA0-1C5C-492D-2BF7-3550FDD6397B}"/>
              </a:ext>
            </a:extLst>
          </p:cNvPr>
          <p:cNvSpPr txBox="1"/>
          <p:nvPr/>
        </p:nvSpPr>
        <p:spPr>
          <a:xfrm>
            <a:off x="5829153" y="4595477"/>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[Resource_Type_4]</a:t>
            </a:r>
          </a:p>
        </p:txBody>
      </p:sp>
      <p:sp>
        <p:nvSpPr>
          <p:cNvPr id="17" name="Detail - Weight_4">
            <a:extLst>
              <a:ext uri="{FF2B5EF4-FFF2-40B4-BE49-F238E27FC236}">
                <a16:creationId xmlns:a16="http://schemas.microsoft.com/office/drawing/2014/main" id="{A45539F7-772B-8AB8-49CC-6F35B1136D35}"/>
              </a:ext>
            </a:extLst>
          </p:cNvPr>
          <p:cNvSpPr txBox="1"/>
          <p:nvPr/>
        </p:nvSpPr>
        <p:spPr>
          <a:xfrm>
            <a:off x="5088769" y="4602554"/>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[W4]</a:t>
            </a:r>
          </a:p>
        </p:txBody>
      </p:sp>
      <p:sp>
        <p:nvSpPr>
          <p:cNvPr id="18" name="Detail - Resource_Type_5">
            <a:extLst>
              <a:ext uri="{FF2B5EF4-FFF2-40B4-BE49-F238E27FC236}">
                <a16:creationId xmlns:a16="http://schemas.microsoft.com/office/drawing/2014/main" id="{E8F17EFF-849E-0196-2475-0D15B1C57AF3}"/>
              </a:ext>
            </a:extLst>
          </p:cNvPr>
          <p:cNvSpPr txBox="1"/>
          <p:nvPr/>
        </p:nvSpPr>
        <p:spPr>
          <a:xfrm>
            <a:off x="5829153" y="5456629"/>
            <a:ext cx="47659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[Resource_Type_5]</a:t>
            </a:r>
          </a:p>
        </p:txBody>
      </p:sp>
      <p:sp>
        <p:nvSpPr>
          <p:cNvPr id="19" name="Detail - Weight_5">
            <a:extLst>
              <a:ext uri="{FF2B5EF4-FFF2-40B4-BE49-F238E27FC236}">
                <a16:creationId xmlns:a16="http://schemas.microsoft.com/office/drawing/2014/main" id="{797689D4-4B1D-6139-9622-19AA04A3D86C}"/>
              </a:ext>
            </a:extLst>
          </p:cNvPr>
          <p:cNvSpPr txBox="1"/>
          <p:nvPr/>
        </p:nvSpPr>
        <p:spPr>
          <a:xfrm>
            <a:off x="5088769" y="5463706"/>
            <a:ext cx="69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[W5]</a:t>
            </a:r>
          </a:p>
        </p:txBody>
      </p:sp>
      <p:sp>
        <p:nvSpPr>
          <p:cNvPr id="23" name="Detail - Excellent_Color">
            <a:extLst>
              <a:ext uri="{FF2B5EF4-FFF2-40B4-BE49-F238E27FC236}">
                <a16:creationId xmlns:a16="http://schemas.microsoft.com/office/drawing/2014/main" id="{0B34721D-8035-4673-EE7C-BF658431008F}"/>
              </a:ext>
            </a:extLst>
          </p:cNvPr>
          <p:cNvSpPr/>
          <p:nvPr/>
        </p:nvSpPr>
        <p:spPr>
          <a:xfrm>
            <a:off x="2817323" y="3155745"/>
            <a:ext cx="1047750" cy="80767"/>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Detail - Moderate_Color">
            <a:extLst>
              <a:ext uri="{FF2B5EF4-FFF2-40B4-BE49-F238E27FC236}">
                <a16:creationId xmlns:a16="http://schemas.microsoft.com/office/drawing/2014/main" id="{BAD122F1-6D49-9B66-5533-3D4DDBED8010}"/>
              </a:ext>
            </a:extLst>
          </p:cNvPr>
          <p:cNvSpPr/>
          <p:nvPr/>
        </p:nvSpPr>
        <p:spPr>
          <a:xfrm>
            <a:off x="1758185" y="3155648"/>
            <a:ext cx="1047750" cy="80767"/>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Detail - Recommendation_1">
            <a:extLst>
              <a:ext uri="{FF2B5EF4-FFF2-40B4-BE49-F238E27FC236}">
                <a16:creationId xmlns:a16="http://schemas.microsoft.com/office/drawing/2014/main" id="{97511FC5-7689-8E5F-606B-03DC9A608301}"/>
              </a:ext>
            </a:extLst>
          </p:cNvPr>
          <p:cNvSpPr txBox="1"/>
          <p:nvPr/>
        </p:nvSpPr>
        <p:spPr>
          <a:xfrm>
            <a:off x="5813722" y="2250660"/>
            <a:ext cx="57672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[Recommendation_1]</a:t>
            </a:r>
          </a:p>
        </p:txBody>
      </p:sp>
      <p:sp>
        <p:nvSpPr>
          <p:cNvPr id="27" name="Detail - Recommendation_2">
            <a:extLst>
              <a:ext uri="{FF2B5EF4-FFF2-40B4-BE49-F238E27FC236}">
                <a16:creationId xmlns:a16="http://schemas.microsoft.com/office/drawing/2014/main" id="{CC97BCA9-8AE9-0D46-DECD-133BD3A97F6F}"/>
              </a:ext>
            </a:extLst>
          </p:cNvPr>
          <p:cNvSpPr txBox="1"/>
          <p:nvPr/>
        </p:nvSpPr>
        <p:spPr>
          <a:xfrm>
            <a:off x="5822915" y="3120438"/>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[Recommendation_2]</a:t>
            </a:r>
          </a:p>
        </p:txBody>
      </p:sp>
      <p:sp>
        <p:nvSpPr>
          <p:cNvPr id="28" name="Detail - Recommendation_3">
            <a:extLst>
              <a:ext uri="{FF2B5EF4-FFF2-40B4-BE49-F238E27FC236}">
                <a16:creationId xmlns:a16="http://schemas.microsoft.com/office/drawing/2014/main" id="{3409A9C1-499D-C5CE-A914-0102B3F55AFA}"/>
              </a:ext>
            </a:extLst>
          </p:cNvPr>
          <p:cNvSpPr txBox="1"/>
          <p:nvPr/>
        </p:nvSpPr>
        <p:spPr>
          <a:xfrm>
            <a:off x="5813722" y="3974580"/>
            <a:ext cx="57930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[Recommendation_3]</a:t>
            </a:r>
          </a:p>
        </p:txBody>
      </p:sp>
      <p:sp>
        <p:nvSpPr>
          <p:cNvPr id="29" name="Detail - Recommendation_4">
            <a:extLst>
              <a:ext uri="{FF2B5EF4-FFF2-40B4-BE49-F238E27FC236}">
                <a16:creationId xmlns:a16="http://schemas.microsoft.com/office/drawing/2014/main" id="{AEC6CE06-BE04-B65C-0222-1D43908B8EAB}"/>
              </a:ext>
            </a:extLst>
          </p:cNvPr>
          <p:cNvSpPr txBox="1"/>
          <p:nvPr/>
        </p:nvSpPr>
        <p:spPr>
          <a:xfrm>
            <a:off x="5822915" y="4844357"/>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[Recommendation_4]</a:t>
            </a:r>
          </a:p>
        </p:txBody>
      </p:sp>
      <p:sp>
        <p:nvSpPr>
          <p:cNvPr id="30" name="Detail - Recommendation_5">
            <a:extLst>
              <a:ext uri="{FF2B5EF4-FFF2-40B4-BE49-F238E27FC236}">
                <a16:creationId xmlns:a16="http://schemas.microsoft.com/office/drawing/2014/main" id="{3E34589C-AFB0-1A0B-9527-E7486B642312}"/>
              </a:ext>
            </a:extLst>
          </p:cNvPr>
          <p:cNvSpPr txBox="1"/>
          <p:nvPr/>
        </p:nvSpPr>
        <p:spPr>
          <a:xfrm>
            <a:off x="5822915" y="5705509"/>
            <a:ext cx="57580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[Recommendation_5]</a:t>
            </a:r>
          </a:p>
        </p:txBody>
      </p:sp>
      <p:sp>
        <p:nvSpPr>
          <p:cNvPr id="31" name="Detail - Subtitle">
            <a:extLst>
              <a:ext uri="{FF2B5EF4-FFF2-40B4-BE49-F238E27FC236}">
                <a16:creationId xmlns:a16="http://schemas.microsoft.com/office/drawing/2014/main" id="{7D44C682-EC6E-DA2B-13EA-173CD724AC4D}"/>
              </a:ext>
            </a:extLst>
          </p:cNvPr>
          <p:cNvSpPr txBox="1"/>
          <p:nvPr/>
        </p:nvSpPr>
        <p:spPr>
          <a:xfrm>
            <a:off x="5088769" y="1507616"/>
            <a:ext cx="61490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Scores for services within this pillar, sorted by descending priority:</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813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plan to implement the recommended improvements and continue to monitor and optimize your system</a:t>
            </a:r>
          </a:p>
        </p:txBody>
      </p:sp>
    </p:spTree>
    <p:extLst>
      <p:ext uri="{BB962C8B-B14F-4D97-AF65-F5344CB8AC3E}">
        <p14:creationId xmlns:p14="http://schemas.microsoft.com/office/powerpoint/2010/main" val="115365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681008"/>
          </a:xfrm>
        </p:spPr>
        <p:txBody>
          <a:bodyPr/>
          <a:lstStyle/>
          <a:p>
            <a:pPr marL="0" indent="0">
              <a:buNone/>
            </a:pPr>
            <a:r>
              <a:rPr lang="en-US" dirty="0"/>
              <a:t>Go Forward Meeting</a:t>
            </a:r>
          </a:p>
          <a:p>
            <a:pPr marL="0" indent="0">
              <a:buNone/>
            </a:pPr>
            <a:r>
              <a:rPr lang="en-US" sz="2000" dirty="0">
                <a:solidFill>
                  <a:prstClr val="black"/>
                </a:solidFill>
                <a:cs typeface="Segoe UI" panose="020B0502040204020203" pitchFamily="34" charset="0"/>
              </a:rPr>
              <a:t>A meeting between your team representatives and the Microsoft account team to discuss how Microsoft can assist with any identified issues.</a:t>
            </a:r>
            <a:br>
              <a:rPr lang="en-US" sz="2000" dirty="0">
                <a:solidFill>
                  <a:prstClr val="black"/>
                </a:solidFill>
                <a:cs typeface="Segoe UI" panose="020B0502040204020203" pitchFamily="34" charset="0"/>
              </a:rPr>
            </a:br>
            <a:endParaRPr lang="en-US" dirty="0"/>
          </a:p>
          <a:p>
            <a:pPr marL="0" indent="0">
              <a:buNone/>
            </a:pPr>
            <a:r>
              <a:rPr lang="en-US" dirty="0"/>
              <a:t>Topics proposal</a:t>
            </a:r>
          </a:p>
          <a:p>
            <a:pPr marL="0" indent="0">
              <a:buNone/>
            </a:pPr>
            <a:endParaRPr lang="en-US" dirty="0"/>
          </a:p>
          <a:p>
            <a:r>
              <a:rPr lang="en-US" sz="2000" dirty="0">
                <a:highlight>
                  <a:srgbClr val="FFFF00"/>
                </a:highlight>
              </a:rPr>
              <a:t>[TOPIC 1]</a:t>
            </a:r>
          </a:p>
          <a:p>
            <a:r>
              <a:rPr lang="en-US" sz="2000" dirty="0">
                <a:highlight>
                  <a:srgbClr val="FFFF00"/>
                </a:highlight>
              </a:rPr>
              <a:t>[TOPIC 2]</a:t>
            </a:r>
          </a:p>
          <a:p>
            <a:r>
              <a:rPr lang="en-US" sz="2000" dirty="0">
                <a:highlight>
                  <a:srgbClr val="FFFF00"/>
                </a:highlight>
              </a:rPr>
              <a:t>[TOPIC 3]</a:t>
            </a:r>
          </a:p>
        </p:txBody>
      </p:sp>
    </p:spTree>
    <p:extLst>
      <p:ext uri="{BB962C8B-B14F-4D97-AF65-F5344CB8AC3E}">
        <p14:creationId xmlns:p14="http://schemas.microsoft.com/office/powerpoint/2010/main" val="40548417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489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a:t>Conditions and terms of use</a:t>
            </a:r>
          </a:p>
        </p:txBody>
      </p:sp>
      <p:sp>
        <p:nvSpPr>
          <p:cNvPr id="29" name="Rectangle 28">
            <a:extLst>
              <a:ext uri="{FF2B5EF4-FFF2-40B4-BE49-F238E27FC236}">
                <a16:creationId xmlns:a16="http://schemas.microsoft.com/office/drawing/2014/main" id="{A1BD5E45-4353-4B5C-A438-44D089492B5C}"/>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dirty="0">
                <a:solidFill>
                  <a:schemeClr val="tx1"/>
                </a:solidFill>
                <a:cs typeface="Segoe UI Semibold"/>
              </a:rPr>
              <a:t>© Microsoft Corporation. All rights reserved.</a:t>
            </a:r>
            <a:endParaRPr lang="en-US" dirty="0">
              <a:solidFill>
                <a:schemeClr val="tx1"/>
              </a:solidFill>
              <a:cs typeface="Segoe UI Semibold" panose="020B0702040204020203" pitchFamily="34" charset="0"/>
            </a:endParaRPr>
          </a:p>
          <a:p>
            <a:pPr algn="ctr" defTabSz="914102">
              <a:spcBef>
                <a:spcPts val="600"/>
              </a:spcBef>
              <a:spcAft>
                <a:spcPts val="600"/>
              </a:spcAft>
              <a:defRPr/>
            </a:pPr>
            <a:r>
              <a:rPr lang="en-US"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r>
              <a:rPr lang="en-US" baseline="30000" dirty="0">
                <a:solidFill>
                  <a:schemeClr val="tx1"/>
                </a:solidFill>
                <a:cs typeface="Segoe UI Semibold"/>
              </a:rPr>
              <a:t>1</a:t>
            </a:r>
            <a:endParaRPr lang="en-US" b="0" i="0" u="none" strike="noStrike" kern="1200" cap="none" spc="0" normalizeH="0" baseline="30000" noProof="0" dirty="0">
              <a:ln>
                <a:noFill/>
              </a:ln>
              <a:solidFill>
                <a:schemeClr val="tx1"/>
              </a:solidFill>
              <a:effectLst/>
              <a:uLnTx/>
              <a:uFillTx/>
              <a:cs typeface="Segoe UI Semibold"/>
            </a:endParaRPr>
          </a:p>
        </p:txBody>
      </p:sp>
      <p:grpSp>
        <p:nvGrpSpPr>
          <p:cNvPr id="35" name="Group 34">
            <a:extLst>
              <a:ext uri="{FF2B5EF4-FFF2-40B4-BE49-F238E27FC236}">
                <a16:creationId xmlns:a16="http://schemas.microsoft.com/office/drawing/2014/main" id="{470C56B9-9818-4BA3-8C1B-9ADA4835D0FD}"/>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36" name="Half Frame 35">
              <a:extLst>
                <a:ext uri="{FF2B5EF4-FFF2-40B4-BE49-F238E27FC236}">
                  <a16:creationId xmlns:a16="http://schemas.microsoft.com/office/drawing/2014/main" id="{11373E00-2694-4354-8E7F-603B8E39CD65}"/>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Half Frame 36">
              <a:extLst>
                <a:ext uri="{FF2B5EF4-FFF2-40B4-BE49-F238E27FC236}">
                  <a16:creationId xmlns:a16="http://schemas.microsoft.com/office/drawing/2014/main" id="{5635299D-55D6-437D-8C16-5835E317C82C}"/>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Footer Placeholder 4">
            <a:extLst>
              <a:ext uri="{FF2B5EF4-FFF2-40B4-BE49-F238E27FC236}">
                <a16:creationId xmlns:a16="http://schemas.microsoft.com/office/drawing/2014/main" id="{E22D42D2-B90A-4C8D-B9DF-07A3E98C71F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87A3C7F-8DC8-40BB-BB80-FCE9B1916ED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1000"/>
              </a:spcAft>
            </a:pPr>
            <a:r>
              <a:rPr lang="en-US" sz="2800" dirty="0">
                <a:latin typeface="Segoe UI Semilight"/>
                <a:cs typeface="Segoe UI Semilight"/>
              </a:rPr>
              <a:t>Well-Architected Framework Overview</a:t>
            </a:r>
          </a:p>
          <a:p>
            <a:pPr>
              <a:spcAft>
                <a:spcPts val="1000"/>
              </a:spcAft>
            </a:pPr>
            <a:r>
              <a:rPr lang="en-US" sz="2800" dirty="0">
                <a:latin typeface="Segoe UI Semilight"/>
                <a:cs typeface="Segoe UI Semilight"/>
              </a:rPr>
              <a:t>Assessed Workload</a:t>
            </a:r>
          </a:p>
          <a:p>
            <a:pPr>
              <a:spcAft>
                <a:spcPts val="1000"/>
              </a:spcAft>
            </a:pPr>
            <a:r>
              <a:rPr lang="en-US" sz="2800" dirty="0">
                <a:latin typeface="Segoe UI Semilight"/>
                <a:cs typeface="Segoe UI Semilight"/>
              </a:rPr>
              <a:t>Discovery Plan</a:t>
            </a:r>
          </a:p>
          <a:p>
            <a:pPr>
              <a:spcAft>
                <a:spcPts val="1000"/>
              </a:spcAft>
            </a:pPr>
            <a:r>
              <a:rPr lang="en-US" sz="2800" dirty="0">
                <a:latin typeface="Segoe UI Semilight"/>
                <a:cs typeface="Segoe UI Semilight"/>
              </a:rPr>
              <a:t>Insights Plan</a:t>
            </a:r>
          </a:p>
          <a:p>
            <a:pPr>
              <a:spcAft>
                <a:spcPts val="1000"/>
              </a:spcAft>
            </a:pPr>
            <a:r>
              <a:rPr lang="en-US" dirty="0">
                <a:latin typeface="Segoe UI Semilight"/>
                <a:cs typeface="Segoe UI Semilight"/>
              </a:rPr>
              <a:t>Next Steps</a:t>
            </a:r>
            <a:endParaRPr lang="en-US" dirty="0"/>
          </a:p>
        </p:txBody>
      </p:sp>
    </p:spTree>
    <p:extLst>
      <p:ext uri="{BB962C8B-B14F-4D97-AF65-F5344CB8AC3E}">
        <p14:creationId xmlns:p14="http://schemas.microsoft.com/office/powerpoint/2010/main" val="33305884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Well-Architected Framework Overview</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a:xfrm>
            <a:off x="585216" y="3977319"/>
            <a:ext cx="9144000" cy="677108"/>
          </a:xfrm>
        </p:spPr>
        <p:txBody>
          <a:bodyPr/>
          <a:lstStyle/>
          <a:p>
            <a:r>
              <a:rPr lang="en-US" dirty="0"/>
              <a:t>A guide to building and running secure, efficient, and reliable systems in the cloud</a:t>
            </a:r>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dirty="0">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2.xml><?xml version="1.0" encoding="utf-8"?>
<ds:datastoreItem xmlns:ds="http://schemas.openxmlformats.org/officeDocument/2006/customXml" ds:itemID="{BCB9193D-5D51-49BB-AAA1-3AC2D0225BCF}">
  <ds:schemaRefs>
    <ds:schemaRef ds:uri="http://purl.org/dc/elements/1.1/"/>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a51cdf94-b825-48c2-8b27-51ed6f9320b0}" enabled="1" method="Privileged" siteId="{b1a6616c-9473-4cab-82b6-b6affeed3e12}"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73</TotalTime>
  <Words>1759</Words>
  <Application>Microsoft Office PowerPoint</Application>
  <PresentationFormat>Widescreen</PresentationFormat>
  <Paragraphs>232</Paragraphs>
  <Slides>19</Slides>
  <Notes>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19</vt:i4>
      </vt:variant>
    </vt:vector>
  </HeadingPairs>
  <TitlesOfParts>
    <vt:vector size="35" baseType="lpstr">
      <vt:lpstr>Arial</vt:lpstr>
      <vt:lpstr>Calibri</vt:lpstr>
      <vt:lpstr>Calibri Light</vt:lpstr>
      <vt:lpstr>Consolas</vt:lpstr>
      <vt:lpstr>Segoe</vt:lpstr>
      <vt:lpstr>Segoe </vt:lpstr>
      <vt:lpstr>Segoe Pro Display SemiLight</vt:lpstr>
      <vt:lpstr>Segoe UI</vt:lpstr>
      <vt:lpstr>Segoe UI Semibold</vt:lpstr>
      <vt:lpstr>Segoe UI Semilight</vt:lpstr>
      <vt:lpstr>Wingdings</vt:lpstr>
      <vt:lpstr>Office Theme</vt:lpstr>
      <vt:lpstr>1_Office Theme</vt:lpstr>
      <vt:lpstr>6-51096_Microsoft_Inspire_Black_Template</vt:lpstr>
      <vt:lpstr>2_Office Theme</vt:lpstr>
      <vt:lpstr>White Template</vt:lpstr>
      <vt:lpstr>Well-Architected Go-Live Assessment</vt:lpstr>
      <vt:lpstr>Conditions and terms of use</vt:lpstr>
      <vt:lpstr>Agenda</vt:lpstr>
      <vt:lpstr>Well-Architected Framework Overview</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Assessed Workload</vt:lpstr>
      <vt:lpstr>Assessed Workload</vt:lpstr>
      <vt:lpstr>Dependency Map</vt:lpstr>
      <vt:lpstr>Discovery Plan</vt:lpstr>
      <vt:lpstr>Discovery Plan</vt:lpstr>
      <vt:lpstr>Executive Summary</vt:lpstr>
      <vt:lpstr>[Pillar]</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tomas.szabo@microsoft.com;gwohlfarter@microsoft.com</dc:creator>
  <cp:lastModifiedBy>Jordy Groenewoud</cp:lastModifiedBy>
  <cp:revision>111</cp:revision>
  <dcterms:created xsi:type="dcterms:W3CDTF">2020-03-06T02:07:13Z</dcterms:created>
  <dcterms:modified xsi:type="dcterms:W3CDTF">2024-04-19T10:42:28Z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